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7067" y="2481942"/>
            <a:ext cx="7766936" cy="876562"/>
          </a:xfrm>
        </p:spPr>
        <p:txBody>
          <a:bodyPr/>
          <a:lstStyle/>
          <a:p>
            <a:pPr algn="ctr"/>
            <a:r>
              <a:rPr lang="it-IT" dirty="0" smtClean="0"/>
              <a:t>IL LATINO OGGI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3358504"/>
            <a:ext cx="7766936" cy="10968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Aforismi e detti latini usati ai giorni nostri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it-IT" dirty="0" smtClean="0"/>
              <a:t>IL LATINO, UNA LINGUA MORTA?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Il latino viene spesso considerata una </a:t>
            </a:r>
            <a:r>
              <a:rPr lang="it-IT" dirty="0" smtClean="0"/>
              <a:t>lingua</a:t>
            </a:r>
          </a:p>
          <a:p>
            <a:pPr marL="0" indent="0">
              <a:buNone/>
            </a:pPr>
            <a:r>
              <a:rPr lang="it-IT" dirty="0" smtClean="0"/>
              <a:t>morta</a:t>
            </a:r>
            <a:r>
              <a:rPr lang="it-IT" dirty="0"/>
              <a:t>, anche dalle stesse persone che lo</a:t>
            </a:r>
          </a:p>
          <a:p>
            <a:pPr marL="0" indent="0">
              <a:buNone/>
            </a:pPr>
            <a:r>
              <a:rPr lang="it-IT" dirty="0"/>
              <a:t>studiano. E questo pensiero, anche se</a:t>
            </a:r>
          </a:p>
          <a:p>
            <a:pPr marL="0" indent="0">
              <a:buNone/>
            </a:pPr>
            <a:r>
              <a:rPr lang="it-IT" dirty="0"/>
              <a:t>comune, non è del tutto corretto. Nonostante</a:t>
            </a:r>
          </a:p>
          <a:p>
            <a:pPr marL="0" indent="0">
              <a:buNone/>
            </a:pPr>
            <a:r>
              <a:rPr lang="it-IT" dirty="0"/>
              <a:t>il latino sia una lingua oggettivamente in</a:t>
            </a:r>
          </a:p>
          <a:p>
            <a:pPr marL="0" indent="0">
              <a:buNone/>
            </a:pPr>
            <a:r>
              <a:rPr lang="it-IT" dirty="0"/>
              <a:t>disuso ai giorni nostri, non significa che sia</a:t>
            </a:r>
          </a:p>
          <a:p>
            <a:pPr marL="0" indent="0">
              <a:buNone/>
            </a:pPr>
            <a:r>
              <a:rPr lang="it-IT" dirty="0"/>
              <a:t>una lingua morta. Molte espressioni, detti e</a:t>
            </a:r>
          </a:p>
          <a:p>
            <a:pPr marL="0" indent="0">
              <a:buNone/>
            </a:pPr>
            <a:r>
              <a:rPr lang="it-IT" dirty="0"/>
              <a:t>frasi latine sono usate ancora oggi. Le</a:t>
            </a:r>
          </a:p>
          <a:p>
            <a:pPr marL="0" indent="0">
              <a:buNone/>
            </a:pPr>
            <a:r>
              <a:rPr lang="it-IT" dirty="0" smtClean="0"/>
              <a:t>troviamo </a:t>
            </a:r>
            <a:r>
              <a:rPr lang="it-IT" dirty="0"/>
              <a:t>sulle facciate delle chiese, sui</a:t>
            </a:r>
          </a:p>
          <a:p>
            <a:pPr marL="0" indent="0">
              <a:buNone/>
            </a:pPr>
            <a:r>
              <a:rPr lang="it-IT" dirty="0"/>
              <a:t>cartelli, nelle serie tv o magari qualche</a:t>
            </a:r>
          </a:p>
          <a:p>
            <a:pPr marL="0" indent="0">
              <a:buNone/>
            </a:pPr>
            <a:r>
              <a:rPr lang="it-IT" dirty="0" smtClean="0"/>
              <a:t>nostro </a:t>
            </a:r>
            <a:r>
              <a:rPr lang="it-IT" dirty="0"/>
              <a:t>conoscente ne usa qualcuna </a:t>
            </a:r>
            <a:r>
              <a:rPr lang="it-IT" dirty="0" smtClean="0"/>
              <a:t>molto</a:t>
            </a:r>
          </a:p>
          <a:p>
            <a:pPr marL="0" indent="0">
              <a:buNone/>
            </a:pPr>
            <a:r>
              <a:rPr lang="it-IT" dirty="0" smtClean="0"/>
              <a:t>spesso</a:t>
            </a:r>
            <a:r>
              <a:rPr lang="it-IT" dirty="0"/>
              <a:t>. Ce ne sono davvero moltissime, e in</a:t>
            </a:r>
          </a:p>
          <a:p>
            <a:pPr marL="0" indent="0">
              <a:buNone/>
            </a:pPr>
            <a:r>
              <a:rPr lang="it-IT" dirty="0"/>
              <a:t>queste slide, ne vedremo alcune.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34" y="1449977"/>
            <a:ext cx="3481977" cy="19586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62" y="3745669"/>
            <a:ext cx="3834849" cy="21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1- CARPE DIEM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240972"/>
            <a:ext cx="4586997" cy="40233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Questa espressione viene usata </a:t>
            </a:r>
            <a:r>
              <a:rPr lang="it-IT" dirty="0" smtClean="0"/>
              <a:t>spesso anche </a:t>
            </a:r>
            <a:r>
              <a:rPr lang="it-IT" dirty="0"/>
              <a:t>nel parlato.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 smtClean="0"/>
              <a:t>Traducibile </a:t>
            </a:r>
            <a:r>
              <a:rPr lang="it-IT" dirty="0"/>
              <a:t>in "afferra il giorno", ma </a:t>
            </a:r>
            <a:r>
              <a:rPr lang="it-IT" dirty="0" smtClean="0"/>
              <a:t>spesso resa </a:t>
            </a:r>
            <a:r>
              <a:rPr lang="it-IT" dirty="0"/>
              <a:t>con "cogli l'attimo</a:t>
            </a:r>
            <a:r>
              <a:rPr lang="it-IT" dirty="0" smtClean="0"/>
              <a:t>",                                   traduzione </a:t>
            </a:r>
            <a:r>
              <a:rPr lang="it-IT" dirty="0"/>
              <a:t>non letterale ma </a:t>
            </a:r>
            <a:r>
              <a:rPr lang="it-IT" dirty="0" smtClean="0"/>
              <a:t>ugualmente                       efficace </a:t>
            </a:r>
            <a:r>
              <a:rPr lang="it-IT" dirty="0"/>
              <a:t>a trasmettere </a:t>
            </a:r>
            <a:r>
              <a:rPr lang="it-IT" dirty="0" smtClean="0"/>
              <a:t>il concetto </a:t>
            </a:r>
            <a:r>
              <a:rPr lang="it-IT" dirty="0"/>
              <a:t>che le parole latine </a:t>
            </a:r>
            <a:r>
              <a:rPr lang="it-IT" dirty="0" smtClean="0"/>
              <a:t>volevano esprimere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it-IT" dirty="0" smtClean="0"/>
              <a:t>«</a:t>
            </a:r>
            <a:r>
              <a:rPr lang="it-IT" dirty="0"/>
              <a:t>Carpe» in latino è </a:t>
            </a:r>
            <a:r>
              <a:rPr lang="it-IT" dirty="0" smtClean="0"/>
              <a:t>la seconda </a:t>
            </a:r>
            <a:r>
              <a:rPr lang="it-IT" dirty="0"/>
              <a:t>persona singolare </a:t>
            </a:r>
            <a:r>
              <a:rPr lang="it-IT" dirty="0" smtClean="0"/>
              <a:t>dell'imperativo «carpo</a:t>
            </a:r>
            <a:r>
              <a:rPr lang="it-IT" dirty="0"/>
              <a:t>» ("io colgo"), </a:t>
            </a:r>
            <a:r>
              <a:rPr lang="it-IT" dirty="0" smtClean="0"/>
              <a:t>mentre </a:t>
            </a:r>
            <a:r>
              <a:rPr lang="it-IT" dirty="0"/>
              <a:t>«</a:t>
            </a:r>
            <a:r>
              <a:rPr lang="it-IT" dirty="0" smtClean="0"/>
              <a:t>diem» è </a:t>
            </a:r>
            <a:r>
              <a:rPr lang="it-IT" dirty="0"/>
              <a:t>l'accusativo singolare </a:t>
            </a:r>
            <a:r>
              <a:rPr lang="it-IT" dirty="0" smtClean="0"/>
              <a:t>del sostantivo </a:t>
            </a:r>
            <a:r>
              <a:rPr lang="it-IT" dirty="0"/>
              <a:t>«dies», che significa "giorno</a:t>
            </a:r>
            <a:r>
              <a:rPr lang="it-IT" dirty="0" smtClean="0"/>
              <a:t>".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64331" y="622662"/>
            <a:ext cx="4009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«filosofia» oraziana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carpe diem si fonda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sulla considerazione che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l’essere umano non può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modificare le sue azioni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passate, né intervenire sulle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azioni del suo futuro, per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deve concentrarsi sul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suo presente e su quello che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può ancora cambiare, e quindi,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 «cogliere l’attimo».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39" y="609599"/>
            <a:ext cx="1785199" cy="237756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77333" y="5447091"/>
            <a:ext cx="458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Questa espressione fu coniata dal poeta romano Orazio.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4546" t="2453" r="207" b="16423"/>
          <a:stretch/>
        </p:blipFill>
        <p:spPr>
          <a:xfrm>
            <a:off x="5353324" y="3933720"/>
            <a:ext cx="1915842" cy="215970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393576" y="3933720"/>
            <a:ext cx="1880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(Nella foto qui a sinistra, Orazio, fondatore di questa espressione)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19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it-IT" dirty="0" smtClean="0"/>
              <a:t>2- MEMENTO MORI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332411"/>
            <a:ext cx="4704563" cy="470895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Questa espressione significa </a:t>
            </a:r>
            <a:r>
              <a:rPr lang="it-IT" dirty="0" smtClean="0"/>
              <a:t>letteralmente                                                                «ricordati </a:t>
            </a:r>
            <a:r>
              <a:rPr lang="it-IT" dirty="0"/>
              <a:t>che devi morire».</a:t>
            </a:r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frase trae origine da una </a:t>
            </a:r>
            <a:r>
              <a:rPr lang="it-IT" dirty="0" smtClean="0"/>
              <a:t>particolare usanza </a:t>
            </a:r>
            <a:r>
              <a:rPr lang="it-IT" dirty="0"/>
              <a:t>tipica dell'antica Roma: quando </a:t>
            </a:r>
            <a:r>
              <a:rPr lang="it-IT" dirty="0" smtClean="0"/>
              <a:t>un generale </a:t>
            </a:r>
            <a:r>
              <a:rPr lang="it-IT" dirty="0"/>
              <a:t>rientrava nella città dopo un </a:t>
            </a:r>
            <a:r>
              <a:rPr lang="it-IT" dirty="0" smtClean="0"/>
              <a:t>trionfo bellico </a:t>
            </a:r>
            <a:r>
              <a:rPr lang="it-IT" dirty="0"/>
              <a:t>e sfilando nelle strade </a:t>
            </a:r>
            <a:r>
              <a:rPr lang="it-IT" dirty="0" smtClean="0"/>
              <a:t>raccoglieva </a:t>
            </a:r>
            <a:r>
              <a:rPr lang="it-IT" dirty="0"/>
              <a:t>gli onori che gli venivano tributati </a:t>
            </a:r>
            <a:r>
              <a:rPr lang="it-IT" dirty="0" smtClean="0"/>
              <a:t>dalla folla</a:t>
            </a:r>
            <a:r>
              <a:rPr lang="it-IT" dirty="0"/>
              <a:t>, correva il rischio di essere </a:t>
            </a:r>
            <a:r>
              <a:rPr lang="it-IT" dirty="0" smtClean="0"/>
              <a:t>sopraffatto dalla </a:t>
            </a:r>
            <a:r>
              <a:rPr lang="it-IT" dirty="0"/>
              <a:t>superbia e dalle manie di </a:t>
            </a:r>
            <a:r>
              <a:rPr lang="it-IT" dirty="0" smtClean="0"/>
              <a:t>grandezza. Per </a:t>
            </a:r>
            <a:r>
              <a:rPr lang="it-IT" dirty="0"/>
              <a:t>evitare che ciò accadesse, </a:t>
            </a:r>
            <a:r>
              <a:rPr lang="it-IT" dirty="0" smtClean="0"/>
              <a:t>qualcuno alle </a:t>
            </a:r>
            <a:r>
              <a:rPr lang="it-IT" dirty="0"/>
              <a:t>sue spalle gli pronunciava la frase</a:t>
            </a:r>
            <a:r>
              <a:rPr lang="it-IT" dirty="0" smtClean="0"/>
              <a:t>:                                   </a:t>
            </a:r>
          </a:p>
          <a:p>
            <a:pPr marL="0" indent="0">
              <a:buNone/>
            </a:pPr>
            <a:r>
              <a:rPr lang="it-IT" dirty="0" smtClean="0"/>
              <a:t>«</a:t>
            </a:r>
            <a:r>
              <a:rPr lang="it-IT" dirty="0"/>
              <a:t>Respice post te. Hominem te memento</a:t>
            </a:r>
            <a:r>
              <a:rPr lang="it-IT" dirty="0" smtClean="0"/>
              <a:t>» ("</a:t>
            </a:r>
            <a:r>
              <a:rPr lang="it-IT" dirty="0"/>
              <a:t>Guarda dietro a te. Ricordati che sei </a:t>
            </a:r>
            <a:r>
              <a:rPr lang="it-IT" dirty="0" smtClean="0"/>
              <a:t>un                                                                           uomo</a:t>
            </a:r>
            <a:r>
              <a:rPr lang="it-IT" dirty="0"/>
              <a:t>").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12080" y="731520"/>
            <a:ext cx="4061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filosofia di questo detto ha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 fondamento il ruolo di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ricordare agli esseri umani la loro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più grande debolezza: la morte.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 già detto, per evitare che i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grandi generali si montassero la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testa per le loro imprese, questa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frase serviva a ricordare loro la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loro umanità, e quindi, il fatto che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potessero, anzi, che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dovessero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morire. «Memento Mori» è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un’espressione molto usata, ed è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persino citata in una serie Tv: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4546759"/>
            <a:ext cx="2781844" cy="18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1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434"/>
          </a:xfrm>
        </p:spPr>
        <p:txBody>
          <a:bodyPr/>
          <a:lstStyle/>
          <a:p>
            <a:r>
              <a:rPr lang="it-IT" dirty="0" smtClean="0"/>
              <a:t>3- AUDENTES FORTUNA IUVAT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29" y="1254034"/>
            <a:ext cx="5214015" cy="4787328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Audentes fortuna iuvat (letteralmente "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                                                                     destino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favorisce chi osa") è una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celebre                                                                            locuzione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latina comunemente tradotta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                                                                             italiano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il motto "La fortuna aiuta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                                                                        audaci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". Audentes fortuna iuvat, di Virgilio,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                                                                 l'esortazione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 attaccare Enea rivolta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                                                                      Turno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 suoi uomini. È uno degli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esametri                                                                     lasciati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incompiuti da Virgilio. Nel testo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                                                                    trova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letteralmente scritto Audentis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fortuna                                                                    iuvat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dove audentis è participio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                                                                    plurale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verbo audere ("osare"),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                                                                      arcaica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audentes (accusativo).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682345" y="1254034"/>
            <a:ext cx="3591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detto invita a essere volitivi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coraggiosi davanti 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qualsiasi tipo di evento,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anche il più terribile e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imprevisto, poiché la sorte - il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"fato" - è dalla parte di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coloro che osano e sanno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prendere gli opportuni rischi.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Questa locuzione, assurta 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dignità di vero e proprio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proverbio, è molto diffusa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nella cultura popolare di ogni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606" y="4713303"/>
            <a:ext cx="1672046" cy="16720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700241"/>
            <a:ext cx="1669487" cy="19855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1633128"/>
            <a:ext cx="2706346" cy="41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4- ERRARE HUMANUM EST, PERSEVERARE AUTEM DIABOLICUM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32857"/>
            <a:ext cx="5122575" cy="248194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locuzione latina errare humanum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est,                                                         perseverare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autem diabolicum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tradotta                                                           letteralmente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 "commettere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errori                                                                       è umano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 perseverare (nell'errore)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                                                          diabolico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". La frase è entrata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                                                                        linguaggio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comune, come aforisma con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                                                                 quale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cerca di attenuare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colpa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un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errore, purché sporadico 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 ripetuto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99909" y="1442667"/>
            <a:ext cx="3267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significato è chiaro: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l'errare è parte della natura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umana. Questo, però, non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può essere inteso come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attenuante di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responsabilità per una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reiterazione dello sbaglio,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piuttosto un mezzo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imparare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dall'esperienza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74" y="4114800"/>
            <a:ext cx="4358096" cy="24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25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7067" y="2481942"/>
            <a:ext cx="7766936" cy="876562"/>
          </a:xfrm>
        </p:spPr>
        <p:txBody>
          <a:bodyPr/>
          <a:lstStyle/>
          <a:p>
            <a:pPr algn="ctr"/>
            <a:r>
              <a:rPr lang="it-IT" dirty="0" smtClean="0"/>
              <a:t>GRAZIE MILLE PER LA</a:t>
            </a:r>
            <a:br>
              <a:rPr lang="it-IT" dirty="0" smtClean="0"/>
            </a:br>
            <a:r>
              <a:rPr lang="it-IT" dirty="0" smtClean="0"/>
              <a:t>VOSTRA ATTENZIONE!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3358504"/>
            <a:ext cx="7766936" cy="10968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- Maria Barbara Nappo, Chiara Termolino 1AC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733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Sfaccettatura</vt:lpstr>
      <vt:lpstr>IL LATINO OGGI</vt:lpstr>
      <vt:lpstr>IL LATINO, UNA LINGUA MORTA?</vt:lpstr>
      <vt:lpstr>1- CARPE DIEM</vt:lpstr>
      <vt:lpstr>2- MEMENTO MORI</vt:lpstr>
      <vt:lpstr>3- AUDENTES FORTUNA IUVAT</vt:lpstr>
      <vt:lpstr>4- ERRARE HUMANUM EST, PERSEVERARE AUTEM DIABOLICUM</vt:lpstr>
      <vt:lpstr>GRAZIE MILLE PER LA VOSTRA 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LATINO OGGI</dc:title>
  <dc:creator>User</dc:creator>
  <cp:lastModifiedBy>Master</cp:lastModifiedBy>
  <cp:revision>10</cp:revision>
  <dcterms:created xsi:type="dcterms:W3CDTF">2022-01-13T12:29:33Z</dcterms:created>
  <dcterms:modified xsi:type="dcterms:W3CDTF">2022-01-16T07:13:28Z</dcterms:modified>
</cp:coreProperties>
</file>