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7" r:id="rId6"/>
    <p:sldId id="259" r:id="rId7"/>
    <p:sldId id="258" r:id="rId8"/>
    <p:sldId id="260" r:id="rId9"/>
    <p:sldId id="261" r:id="rId10"/>
    <p:sldId id="262" r:id="rId11"/>
    <p:sldId id="263" r:id="rId12"/>
    <p:sldId id="264" r:id="rId13"/>
    <p:sldId id="266" r:id="rId14"/>
    <p:sldId id="265" r:id="rId15"/>
    <p:sldId id="267" r:id="rId16"/>
    <p:sldId id="269" r:id="rId17"/>
    <p:sldId id="268" r:id="rId18"/>
    <p:sldId id="270" r:id="rId19"/>
    <p:sldId id="271" r:id="rId20"/>
    <p:sldId id="272" r:id="rId21"/>
    <p:sldId id="273" r:id="rId22"/>
    <p:sldId id="274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65C0E08D-5163-4243-A84C-E0AEA65BE6AC}">
          <p14:sldIdLst>
            <p14:sldId id="256"/>
            <p14:sldId id="257"/>
            <p14:sldId id="259"/>
            <p14:sldId id="258"/>
            <p14:sldId id="260"/>
            <p14:sldId id="261"/>
            <p14:sldId id="262"/>
            <p14:sldId id="263"/>
            <p14:sldId id="264"/>
            <p14:sldId id="266"/>
            <p14:sldId id="265"/>
            <p14:sldId id="267"/>
            <p14:sldId id="269"/>
            <p14:sldId id="268"/>
            <p14:sldId id="270"/>
            <p14:sldId id="271"/>
            <p14:sldId id="272"/>
            <p14:sldId id="273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750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CEF9467-3390-40E0-B024-1D8915AB7861}" type="slidenum">
              <a:rPr lang="ru-RU"/>
              <a:pPr/>
              <a:t>‹N›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407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F9467-3390-40E0-B024-1D8915AB7861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499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0" y="2205038"/>
            <a:ext cx="5867400" cy="100806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917700"/>
            <a:ext cx="6227763" cy="1109663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2803525"/>
            <a:ext cx="6227763" cy="696913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1697038"/>
            <a:ext cx="1909762" cy="48291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6338" y="1697038"/>
            <a:ext cx="5581650" cy="48291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CAD7-D2D7-4E87-8D14-57C78D7FAC54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B98C6-2BC1-436A-A23E-54F24AE3A1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8506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CAD7-D2D7-4E87-8D14-57C78D7FAC54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B98C6-2BC1-436A-A23E-54F24AE3A1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4219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CAD7-D2D7-4E87-8D14-57C78D7FAC54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B98C6-2BC1-436A-A23E-54F24AE3A1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3539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CAD7-D2D7-4E87-8D14-57C78D7FAC54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B98C6-2BC1-436A-A23E-54F24AE3A1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5066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CAD7-D2D7-4E87-8D14-57C78D7FAC54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B98C6-2BC1-436A-A23E-54F24AE3A1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2215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CAD7-D2D7-4E87-8D14-57C78D7FAC54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B98C6-2BC1-436A-A23E-54F24AE3A1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2999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CAD7-D2D7-4E87-8D14-57C78D7FAC54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B98C6-2BC1-436A-A23E-54F24AE3A1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632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CAD7-D2D7-4E87-8D14-57C78D7FAC54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B98C6-2BC1-436A-A23E-54F24AE3A1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744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CAD7-D2D7-4E87-8D14-57C78D7FAC54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B98C6-2BC1-436A-A23E-54F24AE3A1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09732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CAD7-D2D7-4E87-8D14-57C78D7FAC54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B98C6-2BC1-436A-A23E-54F24AE3A1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4509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CAD7-D2D7-4E87-8D14-57C78D7FAC54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B98C6-2BC1-436A-A23E-54F24AE3A1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658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5522-8CDA-4E5F-A661-BFBF7FAF1F5E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142D-7310-4A58-9A86-1FBC0CE58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5015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5522-8CDA-4E5F-A661-BFBF7FAF1F5E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142D-7310-4A58-9A86-1FBC0CE58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87880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5522-8CDA-4E5F-A661-BFBF7FAF1F5E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142D-7310-4A58-9A86-1FBC0CE58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6688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5522-8CDA-4E5F-A661-BFBF7FAF1F5E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142D-7310-4A58-9A86-1FBC0CE58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76958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5522-8CDA-4E5F-A661-BFBF7FAF1F5E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142D-7310-4A58-9A86-1FBC0CE58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4981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5522-8CDA-4E5F-A661-BFBF7FAF1F5E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142D-7310-4A58-9A86-1FBC0CE58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5982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5522-8CDA-4E5F-A661-BFBF7FAF1F5E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142D-7310-4A58-9A86-1FBC0CE58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759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5522-8CDA-4E5F-A661-BFBF7FAF1F5E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142D-7310-4A58-9A86-1FBC0CE58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9760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5522-8CDA-4E5F-A661-BFBF7FAF1F5E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142D-7310-4A58-9A86-1FBC0CE58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2042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5522-8CDA-4E5F-A661-BFBF7FAF1F5E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142D-7310-4A58-9A86-1FBC0CE58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24325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5522-8CDA-4E5F-A661-BFBF7FAF1F5E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142D-7310-4A58-9A86-1FBC0CE58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13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5522-8CDA-4E5F-A661-BFBF7FAF1F5E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142D-7310-4A58-9A86-1FBC0CE58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6306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5522-8CDA-4E5F-A661-BFBF7FAF1F5E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142D-7310-4A58-9A86-1FBC0CE58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6361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5522-8CDA-4E5F-A661-BFBF7FAF1F5E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142D-7310-4A58-9A86-1FBC0CE58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86968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5522-8CDA-4E5F-A661-BFBF7FAF1F5E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142D-7310-4A58-9A86-1FBC0CE58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0415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5522-8CDA-4E5F-A661-BFBF7FAF1F5E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142D-7310-4A58-9A86-1FBC0CE58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7181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5522-8CDA-4E5F-A661-BFBF7FAF1F5E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142D-7310-4A58-9A86-1FBC0CE58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2433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76338" y="2276475"/>
            <a:ext cx="3744912" cy="4249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3650" y="2276475"/>
            <a:ext cx="3746500" cy="4249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5522-8CDA-4E5F-A661-BFBF7FAF1F5E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142D-7310-4A58-9A86-1FBC0CE58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02428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5522-8CDA-4E5F-A661-BFBF7FAF1F5E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142D-7310-4A58-9A86-1FBC0CE58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19686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5522-8CDA-4E5F-A661-BFBF7FAF1F5E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142D-7310-4A58-9A86-1FBC0CE58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77603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5522-8CDA-4E5F-A661-BFBF7FAF1F5E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142D-7310-4A58-9A86-1FBC0CE58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82056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C5522-8CDA-4E5F-A661-BFBF7FAF1F5E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F142D-7310-4A58-9A86-1FBC0CE58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4331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4788" y="1697038"/>
            <a:ext cx="6553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5516563"/>
            <a:ext cx="9144000" cy="1341437"/>
          </a:xfrm>
          <a:prstGeom prst="rect">
            <a:avLst/>
          </a:prstGeom>
          <a:gradFill rotWithShape="1">
            <a:gsLst>
              <a:gs pos="0">
                <a:srgbClr val="765E2F">
                  <a:alpha val="0"/>
                </a:srgbClr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uk-UA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2276475"/>
            <a:ext cx="7643812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476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8706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C5522-8CDA-4E5F-A661-BFBF7FAF1F5E}" type="datetimeFigureOut">
              <a:rPr lang="it-IT" smtClean="0"/>
              <a:t>14/01/2022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F142D-7310-4A58-9A86-1FBC0CE5825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456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2262981"/>
            <a:ext cx="6626225" cy="795337"/>
          </a:xfrm>
          <a:noFill/>
        </p:spPr>
        <p:txBody>
          <a:bodyPr/>
          <a:lstStyle/>
          <a:p>
            <a:r>
              <a:rPr lang="it-IT" sz="3600" dirty="0" smtClean="0">
                <a:solidFill>
                  <a:schemeClr val="tx1"/>
                </a:solidFill>
                <a:latin typeface="Tahoma" pitchFamily="34" charset="0"/>
              </a:rPr>
              <a:t>Il </a:t>
            </a:r>
            <a:r>
              <a:rPr lang="it-IT" sz="3600" dirty="0" smtClean="0">
                <a:solidFill>
                  <a:schemeClr val="tx1"/>
                </a:solidFill>
                <a:latin typeface="Tahoma" pitchFamily="34" charset="0"/>
              </a:rPr>
              <a:t>Greco </a:t>
            </a:r>
            <a:r>
              <a:rPr lang="it-IT" sz="3600" dirty="0" smtClean="0">
                <a:solidFill>
                  <a:schemeClr val="tx1"/>
                </a:solidFill>
                <a:latin typeface="Tahoma" pitchFamily="34" charset="0"/>
              </a:rPr>
              <a:t>vivo</a:t>
            </a:r>
            <a:endParaRPr lang="uk-UA" sz="3600" dirty="0">
              <a:solidFill>
                <a:schemeClr val="tx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86" y="-99392"/>
            <a:ext cx="9361186" cy="7029400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-99392"/>
            <a:ext cx="8712968" cy="1515938"/>
          </a:xfrm>
        </p:spPr>
        <p:txBody>
          <a:bodyPr/>
          <a:lstStyle/>
          <a:p>
            <a:r>
              <a:rPr lang="it-IT" sz="40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GRECO NEL NAPOLETANO</a:t>
            </a:r>
            <a:endParaRPr lang="it-IT" sz="40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0268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/>
              <a:t>La Magna Grecia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2000" dirty="0"/>
              <a:t>Dall’VIII secolo a.C. </a:t>
            </a:r>
            <a:r>
              <a:rPr lang="it-IT" sz="2000" dirty="0" smtClean="0"/>
              <a:t>Ebbe </a:t>
            </a:r>
            <a:r>
              <a:rPr lang="it-IT" sz="2000" dirty="0"/>
              <a:t>inizio un fenomeno di eccezionale importanza: </a:t>
            </a:r>
            <a:r>
              <a:rPr lang="it-IT" sz="2000" b="1" dirty="0"/>
              <a:t>la colonizzazione greca. </a:t>
            </a:r>
            <a:r>
              <a:rPr lang="it-IT" sz="2000" dirty="0"/>
              <a:t>La colonizzazione greca condusse alla fondazione di circa 150 nuove </a:t>
            </a:r>
            <a:r>
              <a:rPr lang="it-IT" sz="2000" dirty="0" err="1"/>
              <a:t>poleis</a:t>
            </a:r>
            <a:r>
              <a:rPr lang="it-IT" sz="2000" dirty="0"/>
              <a:t> sparse in tutto il Mediterraneo, un terzo delle quali in Italia meridionale – la cosiddetta </a:t>
            </a:r>
            <a:r>
              <a:rPr lang="it-IT" sz="2000" b="1" dirty="0"/>
              <a:t>Magna Grecia</a:t>
            </a:r>
            <a:r>
              <a:rPr lang="it-IT" sz="2000" dirty="0"/>
              <a:t>, cioè di una «Grecia grande» – e in Sicilia.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556" y="4005064"/>
            <a:ext cx="3071663" cy="239150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1867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VIDEO-2022-01-11-16-54-1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1450" y="1196975"/>
            <a:ext cx="6496050" cy="46402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6649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243408"/>
            <a:ext cx="9078068" cy="8760336"/>
          </a:xfrm>
        </p:spPr>
      </p:pic>
      <p:sp>
        <p:nvSpPr>
          <p:cNvPr id="6" name="CasellaDiTesto 5"/>
          <p:cNvSpPr txBox="1"/>
          <p:nvPr/>
        </p:nvSpPr>
        <p:spPr>
          <a:xfrm>
            <a:off x="1691680" y="395209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799692" y="3952094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017021" y="3952094"/>
            <a:ext cx="1186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NOSTRO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120725" y="395209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COMPUTER 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580966" y="395228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PARLA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471500" y="3952094"/>
            <a:ext cx="1139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GRECO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9813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/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2400" dirty="0"/>
              <a:t>Nel linguaggio informatico tante </a:t>
            </a:r>
            <a:r>
              <a:rPr lang="it-IT" sz="2400" dirty="0" smtClean="0"/>
              <a:t>espressioni sono </a:t>
            </a:r>
            <a:r>
              <a:rPr lang="it-IT" sz="2400" dirty="0"/>
              <a:t>visibilmente classicheggianti: fanno riferimento a concetti razionali, scientifici e tecnologici, sostanzialmente figli della tradizione greco-latina.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332" y="3993622"/>
            <a:ext cx="3182112" cy="260402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38246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/>
              <a:t>Antivirus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400" b="1" dirty="0" smtClean="0"/>
              <a:t>ἀντί</a:t>
            </a:r>
            <a:r>
              <a:rPr lang="it-IT" sz="2400" b="1" dirty="0" smtClean="0"/>
              <a:t> (</a:t>
            </a:r>
            <a:r>
              <a:rPr lang="it-IT" sz="2400" b="1" dirty="0" err="1" smtClean="0"/>
              <a:t>antí</a:t>
            </a:r>
            <a:r>
              <a:rPr lang="it-IT" sz="2400" b="1" dirty="0"/>
              <a:t>)</a:t>
            </a:r>
            <a:r>
              <a:rPr lang="it-IT" sz="2400" b="1" dirty="0" smtClean="0"/>
              <a:t> «contro» + </a:t>
            </a:r>
            <a:r>
              <a:rPr lang="it-IT" sz="2400" b="1" dirty="0"/>
              <a:t>virus </a:t>
            </a:r>
            <a:r>
              <a:rPr lang="it-IT" sz="2400" b="1" dirty="0" smtClean="0"/>
              <a:t>(dal </a:t>
            </a:r>
            <a:r>
              <a:rPr lang="it-IT" sz="2400" b="1" dirty="0" err="1" smtClean="0"/>
              <a:t>lat</a:t>
            </a:r>
            <a:r>
              <a:rPr lang="it-IT" sz="2400" b="1" dirty="0"/>
              <a:t>.) </a:t>
            </a:r>
            <a:r>
              <a:rPr lang="it-IT" sz="2400" b="1" dirty="0" smtClean="0"/>
              <a:t>«veleno»</a:t>
            </a:r>
            <a:r>
              <a:rPr lang="it-IT" sz="2400" dirty="0" smtClean="0"/>
              <a:t>, </a:t>
            </a:r>
            <a:r>
              <a:rPr lang="it-IT" sz="2400" dirty="0"/>
              <a:t>il programma che cerca di neutralizzare gli attacchi dei virus.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404" y="3573016"/>
            <a:ext cx="4283968" cy="241236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94998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/>
              <a:t>Multipli del byte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Gigabyte: </a:t>
            </a:r>
            <a:r>
              <a:rPr lang="el-GR" b="1" dirty="0"/>
              <a:t>γιγα </a:t>
            </a:r>
            <a:r>
              <a:rPr lang="it-IT" b="1" dirty="0" smtClean="0"/>
              <a:t>(</a:t>
            </a:r>
            <a:r>
              <a:rPr lang="it-IT" b="1" dirty="0" err="1" smtClean="0"/>
              <a:t>gìgas</a:t>
            </a:r>
            <a:r>
              <a:rPr lang="it-IT" b="1" dirty="0" smtClean="0"/>
              <a:t>) «gigante».</a:t>
            </a:r>
            <a:endParaRPr lang="it-IT" b="1" dirty="0"/>
          </a:p>
          <a:p>
            <a:pPr marL="0" indent="0">
              <a:buNone/>
            </a:pPr>
            <a:r>
              <a:rPr lang="it-IT" b="1" dirty="0"/>
              <a:t>Megabyte: </a:t>
            </a:r>
            <a:r>
              <a:rPr lang="el-GR" b="1" dirty="0"/>
              <a:t>μέγας</a:t>
            </a:r>
            <a:r>
              <a:rPr lang="it-IT" b="1" dirty="0" smtClean="0"/>
              <a:t> (</a:t>
            </a:r>
            <a:r>
              <a:rPr lang="it-IT" b="1" dirty="0" err="1" smtClean="0"/>
              <a:t>megàs</a:t>
            </a:r>
            <a:r>
              <a:rPr lang="it-IT" b="1" dirty="0" smtClean="0"/>
              <a:t>) «grande».</a:t>
            </a:r>
          </a:p>
          <a:p>
            <a:pPr marL="0" indent="0">
              <a:buNone/>
            </a:pPr>
            <a:r>
              <a:rPr lang="it-IT" sz="2400" dirty="0" smtClean="0"/>
              <a:t>Sono fra i multipli del byte, cioè un’unità di misura </a:t>
            </a:r>
            <a:r>
              <a:rPr lang="it-IT" sz="2400" dirty="0"/>
              <a:t>dell'informazione o della quantità di </a:t>
            </a:r>
            <a:r>
              <a:rPr lang="it-IT" sz="2400" dirty="0" smtClean="0"/>
              <a:t>dati.</a:t>
            </a:r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252" y="4221088"/>
            <a:ext cx="4427984" cy="249074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951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/>
              <a:t>TROJAN HORSE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2400" dirty="0" smtClean="0"/>
              <a:t>È una </a:t>
            </a:r>
            <a:r>
              <a:rPr lang="it-IT" sz="2400" dirty="0"/>
              <a:t>specie di virus che deve il suo nome al fatto che si nasconde all’interno di un programma apparentemente innocuo, proprio come il famoso cavallo di Troia in cui erano acquattati i guerrieri greci.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88" y="4221088"/>
            <a:ext cx="3657600" cy="24384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55475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62" y="-171400"/>
            <a:ext cx="9483162" cy="7043085"/>
          </a:xfrm>
        </p:spPr>
      </p:pic>
    </p:spTree>
    <p:extLst>
      <p:ext uri="{BB962C8B-B14F-4D97-AF65-F5344CB8AC3E}">
        <p14:creationId xmlns:p14="http://schemas.microsoft.com/office/powerpoint/2010/main" val="346565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635" y="188640"/>
            <a:ext cx="6316730" cy="6484194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907704" y="400506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CARLA AURICCHIO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907704" y="4475865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GABRIELLA BORGOGNI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951585" y="487135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IRENE CICCONE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101838" y="4007264"/>
            <a:ext cx="3230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RAFFAELE CIRILLO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747025" y="447819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EMILIANA ERCOLANO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101838" y="4858535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RITA IZZO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364088" y="484986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ANDREA PISCINO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675838" y="5370260"/>
            <a:ext cx="219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3AC 2021-2022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951585" y="609344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PROF.SSA MARIA LUISA NAPOLITANO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14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2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1340768"/>
            <a:ext cx="5874444" cy="649288"/>
          </a:xfrm>
        </p:spPr>
        <p:txBody>
          <a:bodyPr/>
          <a:lstStyle/>
          <a:p>
            <a:r>
              <a:rPr lang="en-US" sz="3200" b="1" dirty="0" smtClean="0">
                <a:latin typeface="Tahoma" pitchFamily="34" charset="0"/>
              </a:rPr>
              <a:t>Il Greco come lingua viva</a:t>
            </a:r>
            <a:endParaRPr lang="uk-UA" sz="3200" b="1" dirty="0">
              <a:latin typeface="Tahoma" pitchFamily="34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6338" y="2205038"/>
            <a:ext cx="7643812" cy="403225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altLang="ko-KR" sz="2000" dirty="0" err="1" smtClean="0">
                <a:latin typeface="Verdana" pitchFamily="34" charset="0"/>
                <a:ea typeface="굴림" charset="-127"/>
              </a:rPr>
              <a:t>Contrariamente</a:t>
            </a:r>
            <a:r>
              <a:rPr lang="en-US" altLang="ko-KR" sz="2000" dirty="0" smtClean="0">
                <a:latin typeface="Verdana" pitchFamily="34" charset="0"/>
                <a:ea typeface="굴림" charset="-127"/>
              </a:rPr>
              <a:t> a </a:t>
            </a:r>
            <a:r>
              <a:rPr lang="en-US" altLang="ko-KR" sz="2000" dirty="0" err="1" smtClean="0">
                <a:latin typeface="Verdana" pitchFamily="34" charset="0"/>
                <a:ea typeface="굴림" charset="-127"/>
              </a:rPr>
              <a:t>quanto</a:t>
            </a:r>
            <a:r>
              <a:rPr lang="en-US" altLang="ko-KR" sz="2000" dirty="0" smtClean="0">
                <a:latin typeface="Verdana" pitchFamily="34" charset="0"/>
                <a:ea typeface="굴림" charset="-127"/>
              </a:rPr>
              <a:t> </a:t>
            </a:r>
            <a:r>
              <a:rPr lang="en-US" altLang="ko-KR" sz="2000" dirty="0" err="1" smtClean="0">
                <a:latin typeface="Verdana" pitchFamily="34" charset="0"/>
                <a:ea typeface="굴림" charset="-127"/>
              </a:rPr>
              <a:t>si</a:t>
            </a:r>
            <a:r>
              <a:rPr lang="en-US" altLang="ko-KR" sz="2000" dirty="0" smtClean="0">
                <a:latin typeface="Verdana" pitchFamily="34" charset="0"/>
                <a:ea typeface="굴림" charset="-127"/>
              </a:rPr>
              <a:t> </a:t>
            </a:r>
            <a:r>
              <a:rPr lang="en-US" altLang="ko-KR" sz="2000" dirty="0" err="1" smtClean="0">
                <a:latin typeface="Verdana" pitchFamily="34" charset="0"/>
                <a:ea typeface="굴림" charset="-127"/>
              </a:rPr>
              <a:t>possa</a:t>
            </a:r>
            <a:r>
              <a:rPr lang="en-US" altLang="ko-KR" sz="2000" dirty="0" smtClean="0">
                <a:latin typeface="Verdana" pitchFamily="34" charset="0"/>
                <a:ea typeface="굴림" charset="-127"/>
              </a:rPr>
              <a:t> </a:t>
            </a:r>
            <a:r>
              <a:rPr lang="en-US" altLang="ko-KR" sz="2000" dirty="0" err="1" smtClean="0">
                <a:latin typeface="Verdana" pitchFamily="34" charset="0"/>
                <a:ea typeface="굴림" charset="-127"/>
              </a:rPr>
              <a:t>pensare</a:t>
            </a:r>
            <a:r>
              <a:rPr lang="en-US" altLang="ko-KR" sz="2000" dirty="0" smtClean="0">
                <a:latin typeface="Verdana" pitchFamily="34" charset="0"/>
                <a:ea typeface="굴림" charset="-127"/>
              </a:rPr>
              <a:t> </a:t>
            </a:r>
            <a:r>
              <a:rPr lang="en-US" altLang="ko-KR" sz="2000" dirty="0" err="1" smtClean="0">
                <a:latin typeface="Verdana" pitchFamily="34" charset="0"/>
                <a:ea typeface="굴림" charset="-127"/>
              </a:rPr>
              <a:t>il</a:t>
            </a:r>
            <a:r>
              <a:rPr lang="en-US" altLang="ko-KR" sz="2000" dirty="0" smtClean="0">
                <a:latin typeface="Verdana" pitchFamily="34" charset="0"/>
                <a:ea typeface="굴림" charset="-127"/>
              </a:rPr>
              <a:t> Greco è </a:t>
            </a:r>
            <a:r>
              <a:rPr lang="en-US" altLang="ko-KR" sz="2000" dirty="0" err="1" smtClean="0">
                <a:latin typeface="Verdana" pitchFamily="34" charset="0"/>
                <a:ea typeface="굴림" charset="-127"/>
              </a:rPr>
              <a:t>una</a:t>
            </a:r>
            <a:r>
              <a:rPr lang="en-US" altLang="ko-KR" sz="2000" dirty="0" smtClean="0">
                <a:latin typeface="Verdana" pitchFamily="34" charset="0"/>
                <a:ea typeface="굴림" charset="-127"/>
              </a:rPr>
              <a:t> lingua viva e </a:t>
            </a:r>
            <a:r>
              <a:rPr lang="en-US" altLang="ko-KR" sz="2000" dirty="0" err="1" smtClean="0">
                <a:latin typeface="Verdana" pitchFamily="34" charset="0"/>
                <a:ea typeface="굴림" charset="-127"/>
              </a:rPr>
              <a:t>operante</a:t>
            </a:r>
            <a:r>
              <a:rPr lang="en-US" altLang="ko-KR" sz="2000" dirty="0" smtClean="0">
                <a:latin typeface="Verdana" pitchFamily="34" charset="0"/>
                <a:ea typeface="굴림" charset="-127"/>
              </a:rPr>
              <a:t>, la cui influenza è </a:t>
            </a:r>
            <a:r>
              <a:rPr lang="en-US" altLang="ko-KR" sz="2000" dirty="0" err="1" smtClean="0">
                <a:latin typeface="Verdana" pitchFamily="34" charset="0"/>
                <a:ea typeface="굴림" charset="-127"/>
              </a:rPr>
              <a:t>percepibile</a:t>
            </a:r>
            <a:r>
              <a:rPr lang="en-US" altLang="ko-KR" sz="2000" dirty="0" smtClean="0">
                <a:latin typeface="Verdana" pitchFamily="34" charset="0"/>
                <a:ea typeface="굴림" charset="-127"/>
              </a:rPr>
              <a:t> non solo </a:t>
            </a:r>
            <a:r>
              <a:rPr lang="en-US" altLang="ko-KR" sz="2000" dirty="0" err="1" smtClean="0">
                <a:latin typeface="Verdana" pitchFamily="34" charset="0"/>
                <a:ea typeface="굴림" charset="-127"/>
              </a:rPr>
              <a:t>nell’italiano</a:t>
            </a:r>
            <a:r>
              <a:rPr lang="en-US" altLang="ko-KR" sz="2000" dirty="0" smtClean="0">
                <a:latin typeface="Verdana" pitchFamily="34" charset="0"/>
                <a:ea typeface="굴림" charset="-127"/>
              </a:rPr>
              <a:t>, ma </a:t>
            </a:r>
            <a:r>
              <a:rPr lang="en-US" altLang="ko-KR" sz="2000" dirty="0" err="1" smtClean="0">
                <a:latin typeface="Verdana" pitchFamily="34" charset="0"/>
                <a:ea typeface="굴림" charset="-127"/>
              </a:rPr>
              <a:t>anche</a:t>
            </a:r>
            <a:r>
              <a:rPr lang="en-US" altLang="ko-KR" sz="2000" dirty="0" smtClean="0">
                <a:latin typeface="Verdana" pitchFamily="34" charset="0"/>
                <a:ea typeface="굴림" charset="-127"/>
              </a:rPr>
              <a:t> </a:t>
            </a:r>
            <a:r>
              <a:rPr lang="en-US" altLang="ko-KR" sz="2000" dirty="0" err="1" smtClean="0">
                <a:latin typeface="Verdana" pitchFamily="34" charset="0"/>
                <a:ea typeface="굴림" charset="-127"/>
              </a:rPr>
              <a:t>nei</a:t>
            </a:r>
            <a:r>
              <a:rPr lang="en-US" altLang="ko-KR" sz="2000" dirty="0" smtClean="0">
                <a:latin typeface="Verdana" pitchFamily="34" charset="0"/>
                <a:ea typeface="굴림" charset="-127"/>
              </a:rPr>
              <a:t> </a:t>
            </a:r>
            <a:r>
              <a:rPr lang="en-US" altLang="ko-KR" sz="2000" dirty="0" err="1" smtClean="0">
                <a:latin typeface="Verdana" pitchFamily="34" charset="0"/>
                <a:ea typeface="굴림" charset="-127"/>
              </a:rPr>
              <a:t>vari</a:t>
            </a:r>
            <a:r>
              <a:rPr lang="en-US" altLang="ko-KR" sz="2000" dirty="0" smtClean="0">
                <a:latin typeface="Verdana" pitchFamily="34" charset="0"/>
                <a:ea typeface="굴림" charset="-127"/>
              </a:rPr>
              <a:t> </a:t>
            </a:r>
            <a:r>
              <a:rPr lang="en-US" altLang="ko-KR" sz="2000" dirty="0" err="1" smtClean="0">
                <a:latin typeface="Verdana" pitchFamily="34" charset="0"/>
                <a:ea typeface="굴림" charset="-127"/>
              </a:rPr>
              <a:t>dialetti</a:t>
            </a:r>
            <a:r>
              <a:rPr lang="en-US" altLang="ko-KR" sz="2000" dirty="0" smtClean="0">
                <a:latin typeface="Verdana" pitchFamily="34" charset="0"/>
                <a:ea typeface="굴림" charset="-127"/>
              </a:rPr>
              <a:t> e in </a:t>
            </a:r>
            <a:r>
              <a:rPr lang="en-US" altLang="ko-KR" sz="2000" dirty="0" err="1" smtClean="0">
                <a:latin typeface="Verdana" pitchFamily="34" charset="0"/>
                <a:ea typeface="굴림" charset="-127"/>
              </a:rPr>
              <a:t>settori</a:t>
            </a:r>
            <a:r>
              <a:rPr lang="en-US" altLang="ko-KR" sz="2000" dirty="0" smtClean="0">
                <a:latin typeface="Verdana" pitchFamily="34" charset="0"/>
                <a:ea typeface="굴림" charset="-127"/>
              </a:rPr>
              <a:t> </a:t>
            </a:r>
            <a:r>
              <a:rPr lang="en-US" altLang="ko-KR" sz="2000" dirty="0" err="1" smtClean="0">
                <a:latin typeface="Verdana" pitchFamily="34" charset="0"/>
                <a:ea typeface="굴림" charset="-127"/>
              </a:rPr>
              <a:t>più</a:t>
            </a:r>
            <a:r>
              <a:rPr lang="en-US" altLang="ko-KR" sz="2000" dirty="0" smtClean="0">
                <a:latin typeface="Verdana" pitchFamily="34" charset="0"/>
                <a:ea typeface="굴림" charset="-127"/>
              </a:rPr>
              <a:t> </a:t>
            </a:r>
            <a:r>
              <a:rPr lang="en-US" altLang="ko-KR" sz="2000" dirty="0" err="1" smtClean="0">
                <a:latin typeface="Verdana" pitchFamily="34" charset="0"/>
                <a:ea typeface="굴림" charset="-127"/>
              </a:rPr>
              <a:t>specifici</a:t>
            </a:r>
            <a:r>
              <a:rPr lang="en-US" altLang="ko-KR" sz="2000" dirty="0" smtClean="0">
                <a:latin typeface="Verdana" pitchFamily="34" charset="0"/>
                <a:ea typeface="굴림" charset="-127"/>
              </a:rPr>
              <a:t> come </a:t>
            </a:r>
            <a:r>
              <a:rPr lang="en-US" altLang="ko-KR" sz="2000" dirty="0" err="1" smtClean="0">
                <a:latin typeface="Verdana" pitchFamily="34" charset="0"/>
                <a:ea typeface="굴림" charset="-127"/>
              </a:rPr>
              <a:t>quello</a:t>
            </a:r>
            <a:r>
              <a:rPr lang="en-US" altLang="ko-KR" sz="2000" dirty="0" smtClean="0">
                <a:latin typeface="Verdana" pitchFamily="34" charset="0"/>
                <a:ea typeface="굴림" charset="-127"/>
              </a:rPr>
              <a:t> </a:t>
            </a:r>
            <a:r>
              <a:rPr lang="en-US" altLang="ko-KR" sz="2000" dirty="0" err="1" smtClean="0">
                <a:latin typeface="Verdana" pitchFamily="34" charset="0"/>
                <a:ea typeface="굴림" charset="-127"/>
              </a:rPr>
              <a:t>tecnologico</a:t>
            </a:r>
            <a:r>
              <a:rPr lang="en-US" altLang="ko-KR" sz="2000" dirty="0" smtClean="0">
                <a:latin typeface="Verdana" pitchFamily="34" charset="0"/>
                <a:ea typeface="굴림" charset="-127"/>
              </a:rPr>
              <a:t>.</a:t>
            </a:r>
            <a:endParaRPr lang="en-US" altLang="ko-KR" sz="2000" dirty="0">
              <a:latin typeface="Verdana" pitchFamily="34" charset="0"/>
              <a:ea typeface="굴림" charset="-127"/>
            </a:endParaRPr>
          </a:p>
          <a:p>
            <a:pPr>
              <a:lnSpc>
                <a:spcPct val="80000"/>
              </a:lnSpc>
            </a:pPr>
            <a:endParaRPr lang="uk-UA" sz="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187688"/>
            <a:ext cx="3783062" cy="198610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338512"/>
            <a:ext cx="7886700" cy="1325563"/>
          </a:xfrm>
        </p:spPr>
        <p:txBody>
          <a:bodyPr/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Ecco alcuni esempi: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35696" y="-3195736"/>
            <a:ext cx="7886700" cy="4351338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250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l-GR" b="1" dirty="0" smtClean="0"/>
              <a:t>φιλία</a:t>
            </a:r>
            <a:r>
              <a:rPr lang="it-IT" b="1" dirty="0" smtClean="0"/>
              <a:t> </a:t>
            </a:r>
            <a:r>
              <a:rPr lang="it-IT" b="1" dirty="0"/>
              <a:t>= amicizia, </a:t>
            </a:r>
            <a:r>
              <a:rPr lang="it-IT" b="1" dirty="0" smtClean="0"/>
              <a:t>amore</a:t>
            </a:r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sz="2400" dirty="0" smtClean="0"/>
              <a:t>Tutti i suoi derivati in lingua italiana, infatti rimandano all’amore o passione per qualcuno o qualcosa.</a:t>
            </a:r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50" y="4401344"/>
            <a:ext cx="2505075" cy="18288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6637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/>
              <a:t>Filosofo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2276475"/>
            <a:ext cx="8892480" cy="4249738"/>
          </a:xfrm>
        </p:spPr>
        <p:txBody>
          <a:bodyPr/>
          <a:lstStyle/>
          <a:p>
            <a:pPr marL="0" indent="0" algn="ctr">
              <a:buNone/>
            </a:pPr>
            <a:r>
              <a:rPr lang="el-GR" sz="2000" dirty="0" smtClean="0"/>
              <a:t>φιλεῖν </a:t>
            </a:r>
            <a:r>
              <a:rPr lang="el-GR" sz="2000" dirty="0"/>
              <a:t>(</a:t>
            </a:r>
            <a:r>
              <a:rPr lang="it-IT" sz="2000" dirty="0" err="1"/>
              <a:t>phileîn</a:t>
            </a:r>
            <a:r>
              <a:rPr lang="it-IT" sz="2000" dirty="0"/>
              <a:t>), </a:t>
            </a:r>
            <a:r>
              <a:rPr lang="it-IT" sz="2000" dirty="0" smtClean="0"/>
              <a:t>«amare» + </a:t>
            </a:r>
            <a:r>
              <a:rPr lang="it-IT" sz="2000" dirty="0"/>
              <a:t>e </a:t>
            </a:r>
            <a:r>
              <a:rPr lang="el-GR" sz="2000" dirty="0"/>
              <a:t>σοφία (</a:t>
            </a:r>
            <a:r>
              <a:rPr lang="it-IT" sz="2000" dirty="0" err="1"/>
              <a:t>sophía</a:t>
            </a:r>
            <a:r>
              <a:rPr lang="it-IT" sz="2000" dirty="0" smtClean="0"/>
              <a:t>), «sapienza»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 smtClean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 smtClean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 smtClean="0"/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971" y="3140968"/>
            <a:ext cx="3068834" cy="201622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3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b="1" dirty="0" smtClean="0"/>
              <a:t> </a:t>
            </a:r>
            <a:r>
              <a:rPr lang="el-GR" b="1" dirty="0" smtClean="0"/>
              <a:t>φοβία</a:t>
            </a:r>
            <a:r>
              <a:rPr lang="it-IT" b="1" dirty="0"/>
              <a:t> = paura, </a:t>
            </a:r>
            <a:r>
              <a:rPr lang="it-IT" b="1" dirty="0" smtClean="0"/>
              <a:t>avversione</a:t>
            </a:r>
          </a:p>
          <a:p>
            <a:pPr marL="0" indent="0" algn="ctr">
              <a:buNone/>
            </a:pPr>
            <a:endParaRPr lang="it-IT" sz="2400" dirty="0"/>
          </a:p>
          <a:p>
            <a:pPr marL="0" indent="0" algn="just">
              <a:buNone/>
            </a:pPr>
            <a:r>
              <a:rPr lang="it-IT" sz="2400" dirty="0" smtClean="0"/>
              <a:t>È il secondo elemento di parole derivate dal greco e indica la paura di qualcuno o qualcosa.</a:t>
            </a:r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456" y="4293096"/>
            <a:ext cx="2695575" cy="169545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8667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645024"/>
            <a:ext cx="3527884" cy="235192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1587073"/>
            <a:ext cx="6553200" cy="508000"/>
          </a:xfrm>
        </p:spPr>
        <p:txBody>
          <a:bodyPr/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Talassofobia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395536" y="2204864"/>
            <a:ext cx="9792766" cy="4249738"/>
          </a:xfrm>
        </p:spPr>
        <p:txBody>
          <a:bodyPr/>
          <a:lstStyle/>
          <a:p>
            <a:pPr marL="0" indent="0">
              <a:buNone/>
            </a:pPr>
            <a:r>
              <a:rPr lang="it-IT" dirty="0" err="1"/>
              <a:t>Θάλ</a:t>
            </a:r>
            <a:r>
              <a:rPr lang="it-IT" dirty="0"/>
              <a:t>ασσα </a:t>
            </a:r>
            <a:r>
              <a:rPr lang="it-IT" dirty="0" smtClean="0"/>
              <a:t>(thalassa), «mare» + φ</a:t>
            </a:r>
            <a:r>
              <a:rPr lang="el-GR" dirty="0"/>
              <a:t>ο</a:t>
            </a:r>
            <a:r>
              <a:rPr lang="it-IT" dirty="0" smtClean="0"/>
              <a:t>β</a:t>
            </a:r>
            <a:r>
              <a:rPr lang="el-GR" dirty="0" smtClean="0"/>
              <a:t>ία</a:t>
            </a:r>
            <a:r>
              <a:rPr lang="it-IT" dirty="0" smtClean="0"/>
              <a:t> (</a:t>
            </a:r>
            <a:r>
              <a:rPr lang="it-IT" dirty="0" err="1" smtClean="0"/>
              <a:t>fobìa</a:t>
            </a:r>
            <a:r>
              <a:rPr lang="it-IT" dirty="0"/>
              <a:t>)</a:t>
            </a:r>
            <a:r>
              <a:rPr lang="it-IT" dirty="0" smtClean="0"/>
              <a:t> «paura»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46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15616" y="2276872"/>
            <a:ext cx="7643812" cy="4249738"/>
          </a:xfrm>
        </p:spPr>
        <p:txBody>
          <a:bodyPr/>
          <a:lstStyle/>
          <a:p>
            <a:pPr marL="0" indent="0" algn="ctr">
              <a:buNone/>
            </a:pPr>
            <a:r>
              <a:rPr lang="el-GR" b="1" dirty="0" smtClean="0"/>
              <a:t>Πολύς</a:t>
            </a:r>
            <a:r>
              <a:rPr lang="it-IT" b="1" dirty="0" smtClean="0"/>
              <a:t> = molto «</a:t>
            </a:r>
            <a:r>
              <a:rPr lang="it-IT" b="1" dirty="0" err="1" smtClean="0"/>
              <a:t>agg</a:t>
            </a:r>
            <a:r>
              <a:rPr lang="it-IT" b="1" dirty="0" smtClean="0"/>
              <a:t>.»</a:t>
            </a:r>
          </a:p>
          <a:p>
            <a:pPr marL="0" indent="0" algn="just">
              <a:buNone/>
            </a:pPr>
            <a:endParaRPr lang="it-IT" b="1" dirty="0"/>
          </a:p>
          <a:p>
            <a:pPr marL="0" indent="0" algn="just">
              <a:buNone/>
            </a:pPr>
            <a:r>
              <a:rPr lang="it-IT" dirty="0" smtClean="0"/>
              <a:t>Viene utilizzate nelle parole italiane per indicare una pluralità di qualcuno o qualcosa.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03793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/>
              <a:t>Politeismo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smtClean="0"/>
              <a:t>Πολύς</a:t>
            </a:r>
            <a:r>
              <a:rPr lang="it-IT" dirty="0" smtClean="0"/>
              <a:t> (</a:t>
            </a:r>
            <a:r>
              <a:rPr lang="it-IT" dirty="0" err="1" smtClean="0"/>
              <a:t>polùs</a:t>
            </a:r>
            <a:r>
              <a:rPr lang="it-IT" dirty="0" smtClean="0"/>
              <a:t>), «molto» + </a:t>
            </a:r>
            <a:r>
              <a:rPr lang="el-GR" dirty="0"/>
              <a:t>ϑεός </a:t>
            </a:r>
            <a:r>
              <a:rPr lang="it-IT" dirty="0" smtClean="0"/>
              <a:t>(</a:t>
            </a:r>
            <a:r>
              <a:rPr lang="it-IT" dirty="0" err="1" smtClean="0"/>
              <a:t>theòs</a:t>
            </a:r>
            <a:r>
              <a:rPr lang="it-IT" dirty="0" smtClean="0"/>
              <a:t>), «</a:t>
            </a:r>
            <a:r>
              <a:rPr lang="it-IT" dirty="0" err="1" smtClean="0"/>
              <a:t>dèi</a:t>
            </a:r>
            <a:r>
              <a:rPr lang="it-IT" dirty="0" smtClean="0"/>
              <a:t>»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163" y="3284984"/>
            <a:ext cx="4362450" cy="1714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4089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00001">
  <a:themeElements>
    <a:clrScheme name="00001 5">
      <a:dk1>
        <a:srgbClr val="663300"/>
      </a:dk1>
      <a:lt1>
        <a:srgbClr val="FFFFFF"/>
      </a:lt1>
      <a:dk2>
        <a:srgbClr val="BC9351"/>
      </a:dk2>
      <a:lt2>
        <a:srgbClr val="000000"/>
      </a:lt2>
      <a:accent1>
        <a:srgbClr val="CC9900"/>
      </a:accent1>
      <a:accent2>
        <a:srgbClr val="FFCC99"/>
      </a:accent2>
      <a:accent3>
        <a:srgbClr val="DAC8B3"/>
      </a:accent3>
      <a:accent4>
        <a:srgbClr val="DADADA"/>
      </a:accent4>
      <a:accent5>
        <a:srgbClr val="E2CAAA"/>
      </a:accent5>
      <a:accent6>
        <a:srgbClr val="E7B98A"/>
      </a:accent6>
      <a:hlink>
        <a:srgbClr val="B2B2B2"/>
      </a:hlink>
      <a:folHlink>
        <a:srgbClr val="D2B78C"/>
      </a:folHlink>
    </a:clrScheme>
    <a:fontScheme name="00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0001 1">
        <a:dk1>
          <a:srgbClr val="111111"/>
        </a:dk1>
        <a:lt1>
          <a:srgbClr val="BC9351"/>
        </a:lt1>
        <a:dk2>
          <a:srgbClr val="000000"/>
        </a:dk2>
        <a:lt2>
          <a:srgbClr val="800000"/>
        </a:lt2>
        <a:accent1>
          <a:srgbClr val="CC0000"/>
        </a:accent1>
        <a:accent2>
          <a:srgbClr val="FFFF99"/>
        </a:accent2>
        <a:accent3>
          <a:srgbClr val="DAC8B3"/>
        </a:accent3>
        <a:accent4>
          <a:srgbClr val="0D0D0D"/>
        </a:accent4>
        <a:accent5>
          <a:srgbClr val="E2AAAA"/>
        </a:accent5>
        <a:accent6>
          <a:srgbClr val="E7E78A"/>
        </a:accent6>
        <a:hlink>
          <a:srgbClr val="B2B2B2"/>
        </a:hlink>
        <a:folHlink>
          <a:srgbClr val="D2B7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001 2">
        <a:dk1>
          <a:srgbClr val="111111"/>
        </a:dk1>
        <a:lt1>
          <a:srgbClr val="BC9351"/>
        </a:lt1>
        <a:dk2>
          <a:srgbClr val="000000"/>
        </a:dk2>
        <a:lt2>
          <a:srgbClr val="333300"/>
        </a:lt2>
        <a:accent1>
          <a:srgbClr val="663300"/>
        </a:accent1>
        <a:accent2>
          <a:srgbClr val="FFFF99"/>
        </a:accent2>
        <a:accent3>
          <a:srgbClr val="DAC8B3"/>
        </a:accent3>
        <a:accent4>
          <a:srgbClr val="0D0D0D"/>
        </a:accent4>
        <a:accent5>
          <a:srgbClr val="B8ADAA"/>
        </a:accent5>
        <a:accent6>
          <a:srgbClr val="E7E78A"/>
        </a:accent6>
        <a:hlink>
          <a:srgbClr val="B2B2B2"/>
        </a:hlink>
        <a:folHlink>
          <a:srgbClr val="D2B7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001 3">
        <a:dk1>
          <a:srgbClr val="111111"/>
        </a:dk1>
        <a:lt1>
          <a:srgbClr val="BC9351"/>
        </a:lt1>
        <a:dk2>
          <a:srgbClr val="000000"/>
        </a:dk2>
        <a:lt2>
          <a:srgbClr val="663300"/>
        </a:lt2>
        <a:accent1>
          <a:srgbClr val="CC9900"/>
        </a:accent1>
        <a:accent2>
          <a:srgbClr val="FFFF99"/>
        </a:accent2>
        <a:accent3>
          <a:srgbClr val="DAC8B3"/>
        </a:accent3>
        <a:accent4>
          <a:srgbClr val="0D0D0D"/>
        </a:accent4>
        <a:accent5>
          <a:srgbClr val="E2CAAA"/>
        </a:accent5>
        <a:accent6>
          <a:srgbClr val="E7E78A"/>
        </a:accent6>
        <a:hlink>
          <a:srgbClr val="B2B2B2"/>
        </a:hlink>
        <a:folHlink>
          <a:srgbClr val="D2B7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001 4">
        <a:dk1>
          <a:srgbClr val="111111"/>
        </a:dk1>
        <a:lt1>
          <a:srgbClr val="BC9351"/>
        </a:lt1>
        <a:dk2>
          <a:srgbClr val="000000"/>
        </a:dk2>
        <a:lt2>
          <a:srgbClr val="663300"/>
        </a:lt2>
        <a:accent1>
          <a:srgbClr val="CC9900"/>
        </a:accent1>
        <a:accent2>
          <a:srgbClr val="FFFFFF"/>
        </a:accent2>
        <a:accent3>
          <a:srgbClr val="DAC8B3"/>
        </a:accent3>
        <a:accent4>
          <a:srgbClr val="0D0D0D"/>
        </a:accent4>
        <a:accent5>
          <a:srgbClr val="E2CAAA"/>
        </a:accent5>
        <a:accent6>
          <a:srgbClr val="E7E7E7"/>
        </a:accent6>
        <a:hlink>
          <a:srgbClr val="B2B2B2"/>
        </a:hlink>
        <a:folHlink>
          <a:srgbClr val="D2B7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001 5">
        <a:dk1>
          <a:srgbClr val="663300"/>
        </a:dk1>
        <a:lt1>
          <a:srgbClr val="FFFFFF"/>
        </a:lt1>
        <a:dk2>
          <a:srgbClr val="BC9351"/>
        </a:dk2>
        <a:lt2>
          <a:srgbClr val="000000"/>
        </a:lt2>
        <a:accent1>
          <a:srgbClr val="CC9900"/>
        </a:accent1>
        <a:accent2>
          <a:srgbClr val="FFCC99"/>
        </a:accent2>
        <a:accent3>
          <a:srgbClr val="DAC8B3"/>
        </a:accent3>
        <a:accent4>
          <a:srgbClr val="DADADA"/>
        </a:accent4>
        <a:accent5>
          <a:srgbClr val="E2CAAA"/>
        </a:accent5>
        <a:accent6>
          <a:srgbClr val="E7B98A"/>
        </a:accent6>
        <a:hlink>
          <a:srgbClr val="B2B2B2"/>
        </a:hlink>
        <a:folHlink>
          <a:srgbClr val="D2B7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1_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</TotalTime>
  <Words>392</Words>
  <Application>Microsoft Office PowerPoint</Application>
  <PresentationFormat>Presentazione su schermo (4:3)</PresentationFormat>
  <Paragraphs>52</Paragraphs>
  <Slides>19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굴림</vt:lpstr>
      <vt:lpstr>Tahoma</vt:lpstr>
      <vt:lpstr>Verdana</vt:lpstr>
      <vt:lpstr>00001</vt:lpstr>
      <vt:lpstr>Office Theme</vt:lpstr>
      <vt:lpstr>1_Office Theme</vt:lpstr>
      <vt:lpstr>Tema di Office</vt:lpstr>
      <vt:lpstr>Il Greco vivo</vt:lpstr>
      <vt:lpstr>Il Greco come lingua viva</vt:lpstr>
      <vt:lpstr>Ecco alcuni esempi:</vt:lpstr>
      <vt:lpstr>Presentazione standard di PowerPoint</vt:lpstr>
      <vt:lpstr>Filosofo</vt:lpstr>
      <vt:lpstr>Presentazione standard di PowerPoint</vt:lpstr>
      <vt:lpstr>Talassofobia</vt:lpstr>
      <vt:lpstr>Presentazione standard di PowerPoint</vt:lpstr>
      <vt:lpstr>Politeismo</vt:lpstr>
      <vt:lpstr>IL GRECO NEL NAPOLETANO</vt:lpstr>
      <vt:lpstr>La Magna Grecia</vt:lpstr>
      <vt:lpstr>Presentazione standard di PowerPoint</vt:lpstr>
      <vt:lpstr>Presentazione standard di PowerPoint</vt:lpstr>
      <vt:lpstr>Presentazione standard di PowerPoint</vt:lpstr>
      <vt:lpstr>Antivirus</vt:lpstr>
      <vt:lpstr>Multipli del byte</vt:lpstr>
      <vt:lpstr>TROJAN HORSE</vt:lpstr>
      <vt:lpstr>Presentazione standard di PowerPoint</vt:lpstr>
      <vt:lpstr>Presentazione standard di PowerPoint</vt:lpstr>
    </vt:vector>
  </TitlesOfParts>
  <Company>-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-</dc:creator>
  <cp:lastModifiedBy>2020</cp:lastModifiedBy>
  <cp:revision>24</cp:revision>
  <dcterms:created xsi:type="dcterms:W3CDTF">2005-06-03T13:52:10Z</dcterms:created>
  <dcterms:modified xsi:type="dcterms:W3CDTF">2022-01-14T14:23:17Z</dcterms:modified>
</cp:coreProperties>
</file>